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2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1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5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9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4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1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52C7B-EB24-4A1B-83DB-0345F6280328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8A79-1DE1-46B8-8901-9C079CB3D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1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00"/>
          <a:stretch/>
        </p:blipFill>
        <p:spPr>
          <a:xfrm>
            <a:off x="0" y="-115824"/>
            <a:ext cx="12192000" cy="859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9456" y="225012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Three Flies and a Guy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19456" y="4729798"/>
            <a:ext cx="9144000" cy="1655762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Janelia</a:t>
            </a:r>
            <a:r>
              <a:rPr lang="en-US" dirty="0" smtClean="0">
                <a:solidFill>
                  <a:srgbClr val="0070C0"/>
                </a:solidFill>
              </a:rPr>
              <a:t> Robot Race 2016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Chen Wang, </a:t>
            </a:r>
            <a:r>
              <a:rPr lang="en-US" dirty="0" err="1" smtClean="0">
                <a:solidFill>
                  <a:srgbClr val="0070C0"/>
                </a:solidFill>
              </a:rPr>
              <a:t>Jin</a:t>
            </a:r>
            <a:r>
              <a:rPr lang="en-US" dirty="0" smtClean="0">
                <a:solidFill>
                  <a:srgbClr val="0070C0"/>
                </a:solidFill>
              </a:rPr>
              <a:t> Liu, Teri Ngo, and Ellie Sterne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1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17033" y="164095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4" name="Rectangle 3"/>
          <p:cNvSpPr/>
          <p:nvPr/>
        </p:nvSpPr>
        <p:spPr>
          <a:xfrm>
            <a:off x="7070678" y="2217738"/>
            <a:ext cx="4152900" cy="3289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69018" y="184463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7974" y="18446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7990" y="538484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cxnSp>
        <p:nvCxnSpPr>
          <p:cNvPr id="10" name="Straight Connector 9"/>
          <p:cNvCxnSpPr>
            <a:stCxn id="4" idx="1"/>
            <a:endCxn id="4" idx="3"/>
          </p:cNvCxnSpPr>
          <p:nvPr/>
        </p:nvCxnSpPr>
        <p:spPr>
          <a:xfrm>
            <a:off x="7070678" y="3862388"/>
            <a:ext cx="4152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583352" y="2220278"/>
            <a:ext cx="494622" cy="1879600"/>
          </a:xfrm>
          <a:prstGeom prst="rect">
            <a:avLst/>
          </a:prstGeom>
          <a:solidFill>
            <a:srgbClr val="38F83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6200000">
            <a:off x="8913350" y="3842999"/>
            <a:ext cx="494624" cy="1092201"/>
          </a:xfrm>
          <a:prstGeom prst="rect">
            <a:avLst/>
          </a:prstGeom>
          <a:solidFill>
            <a:srgbClr val="38F83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07990" y="367772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1" name="Oval 30"/>
          <p:cNvSpPr/>
          <p:nvPr/>
        </p:nvSpPr>
        <p:spPr>
          <a:xfrm>
            <a:off x="7497252" y="2586038"/>
            <a:ext cx="635000" cy="406400"/>
          </a:xfrm>
          <a:prstGeom prst="ellipse">
            <a:avLst/>
          </a:prstGeom>
          <a:solidFill>
            <a:srgbClr val="1EB36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389554" y="2586038"/>
            <a:ext cx="444501" cy="6858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367224" y="6523998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Teri: last update 20160620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38191" y="3915212"/>
            <a:ext cx="2213875" cy="369332"/>
            <a:chOff x="1676400" y="3404109"/>
            <a:chExt cx="2213875" cy="369332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676400" y="3404109"/>
              <a:ext cx="221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Line1minYpos=110</a:t>
              </a:r>
              <a:endParaRPr lang="en-US" dirty="0"/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3567187" y="3588775"/>
              <a:ext cx="31699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correct target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3" name="Content Placeholder 3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239768" cy="417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is green signature in the center of the road path</a:t>
            </a:r>
            <a:endParaRPr lang="en-US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ignature </a:t>
            </a:r>
            <a:r>
              <a:rPr lang="en-US" dirty="0"/>
              <a:t>is always on </a:t>
            </a:r>
            <a:r>
              <a:rPr lang="en-US" dirty="0" smtClean="0"/>
              <a:t>bottom of image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btained </a:t>
            </a:r>
            <a:r>
              <a:rPr lang="en-US" dirty="0"/>
              <a:t>using </a:t>
            </a:r>
            <a:r>
              <a:rPr lang="en-US" dirty="0" smtClean="0"/>
              <a:t>the </a:t>
            </a:r>
            <a:r>
              <a:rPr lang="en-US" dirty="0"/>
              <a:t>get_blocks()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Target has a maximum height of 50 pixels</a:t>
            </a:r>
          </a:p>
          <a:p>
            <a:pPr lvl="1"/>
            <a:r>
              <a:rPr lang="en-US" dirty="0" smtClean="0"/>
              <a:t>Target height is less than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9990717" y="2975412"/>
            <a:ext cx="16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 green pylon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54590" y="4194056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304291" y="5187633"/>
            <a:ext cx="19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Pixy “sensory field”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847932" y="4141787"/>
            <a:ext cx="0" cy="4946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9834055" y="4184317"/>
            <a:ext cx="221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Line1MaxHeight=50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079598" y="367772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1544" y="5570761"/>
            <a:ext cx="1870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B050"/>
                </a:solidFill>
              </a:rPr>
              <a:t>### tune parameter</a:t>
            </a:r>
          </a:p>
          <a:p>
            <a:r>
              <a:rPr lang="en-US" sz="1100" dirty="0" smtClean="0"/>
              <a:t>Line1MinYpos = </a:t>
            </a:r>
            <a:r>
              <a:rPr lang="en-US" sz="1100" dirty="0" smtClean="0">
                <a:solidFill>
                  <a:srgbClr val="FF0000"/>
                </a:solidFill>
              </a:rPr>
              <a:t>110 </a:t>
            </a:r>
            <a:r>
              <a:rPr lang="en-US" sz="1100" dirty="0" smtClean="0"/>
              <a:t>;</a:t>
            </a:r>
          </a:p>
          <a:p>
            <a:r>
              <a:rPr lang="en-US" sz="1100" dirty="0" smtClean="0"/>
              <a:t>Line1MaxHeight = </a:t>
            </a:r>
            <a:r>
              <a:rPr lang="en-US" sz="1100" dirty="0" smtClean="0">
                <a:solidFill>
                  <a:srgbClr val="FF0000"/>
                </a:solidFill>
              </a:rPr>
              <a:t>50 </a:t>
            </a:r>
            <a:r>
              <a:rPr lang="en-US" sz="1100" dirty="0" smtClean="0"/>
              <a:t>;</a:t>
            </a:r>
          </a:p>
          <a:p>
            <a:endParaRPr lang="en-US" sz="1100" dirty="0">
              <a:solidFill>
                <a:srgbClr val="1EB3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0524" y="1253047"/>
            <a:ext cx="88392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def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loop</a:t>
            </a:r>
            <a:r>
              <a:rPr lang="en-US" sz="1100" dirty="0" smtClean="0"/>
              <a:t>():</a:t>
            </a:r>
          </a:p>
          <a:p>
            <a:r>
              <a:rPr lang="en-US" sz="1100" dirty="0" smtClean="0"/>
              <a:t>   </a:t>
            </a:r>
            <a:r>
              <a:rPr lang="en-US" sz="1100" dirty="0" smtClean="0">
                <a:solidFill>
                  <a:srgbClr val="1EB361"/>
                </a:solidFill>
              </a:rPr>
              <a:t> </a:t>
            </a:r>
            <a:r>
              <a:rPr lang="en-US" sz="1100" dirty="0" smtClean="0">
                <a:solidFill>
                  <a:srgbClr val="FFC000"/>
                </a:solidFill>
              </a:rPr>
              <a:t>"""                         #</a:t>
            </a:r>
            <a:r>
              <a:rPr lang="en-US" sz="1100" dirty="0" err="1" smtClean="0">
                <a:solidFill>
                  <a:srgbClr val="FFC000"/>
                </a:solidFill>
              </a:rPr>
              <a:t>Jin</a:t>
            </a:r>
            <a:r>
              <a:rPr lang="en-US" sz="1100" dirty="0" smtClean="0">
                <a:solidFill>
                  <a:srgbClr val="FFC000"/>
                </a:solidFill>
              </a:rPr>
              <a:t> added explanation</a:t>
            </a:r>
          </a:p>
          <a:p>
            <a:r>
              <a:rPr lang="en-US" sz="1100" dirty="0" smtClean="0">
                <a:solidFill>
                  <a:srgbClr val="FFC000"/>
                </a:solidFill>
              </a:rPr>
              <a:t>    </a:t>
            </a:r>
            <a:r>
              <a:rPr lang="en-US" sz="1100" dirty="0">
                <a:solidFill>
                  <a:srgbClr val="FFC000"/>
                </a:solidFill>
              </a:rPr>
              <a:t>Main loop, Gets blocks from pixy, analyzes target location, </a:t>
            </a:r>
            <a:r>
              <a:rPr lang="en-US" sz="1100" dirty="0" smtClean="0">
                <a:solidFill>
                  <a:srgbClr val="FFC000"/>
                </a:solidFill>
              </a:rPr>
              <a:t>chooses </a:t>
            </a:r>
            <a:r>
              <a:rPr lang="en-US" sz="1100" dirty="0">
                <a:solidFill>
                  <a:srgbClr val="FFC000"/>
                </a:solidFill>
              </a:rPr>
              <a:t>action for robot and sends instruction to motors</a:t>
            </a:r>
          </a:p>
          <a:p>
            <a:r>
              <a:rPr lang="en-US" sz="1100" dirty="0">
                <a:solidFill>
                  <a:srgbClr val="FFC000"/>
                </a:solidFill>
              </a:rPr>
              <a:t>    """</a:t>
            </a:r>
          </a:p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global</a:t>
            </a:r>
            <a:r>
              <a:rPr lang="en-US" sz="1100" dirty="0"/>
              <a:t> blocks, throttle, </a:t>
            </a:r>
            <a:r>
              <a:rPr lang="en-US" sz="1100" dirty="0" err="1" smtClean="0"/>
              <a:t>diffGain</a:t>
            </a:r>
            <a:r>
              <a:rPr lang="en-US" sz="1100" dirty="0"/>
              <a:t>, bias, advance, </a:t>
            </a:r>
            <a:r>
              <a:rPr lang="en-US" sz="1100" dirty="0" err="1"/>
              <a:t>turnError</a:t>
            </a:r>
            <a:r>
              <a:rPr lang="en-US" sz="1100" dirty="0"/>
              <a:t>, </a:t>
            </a:r>
            <a:r>
              <a:rPr lang="en-US" sz="1100" dirty="0" err="1"/>
              <a:t>currentTime</a:t>
            </a:r>
            <a:r>
              <a:rPr lang="en-US" sz="1100" dirty="0"/>
              <a:t>, </a:t>
            </a:r>
            <a:r>
              <a:rPr lang="en-US" sz="1100" dirty="0" err="1"/>
              <a:t>lastTime</a:t>
            </a:r>
            <a:r>
              <a:rPr lang="en-US" sz="1100" dirty="0"/>
              <a:t>, </a:t>
            </a:r>
            <a:r>
              <a:rPr lang="en-US" sz="1100" dirty="0" err="1"/>
              <a:t>objectDist</a:t>
            </a:r>
            <a:r>
              <a:rPr lang="en-US" sz="1100" dirty="0"/>
              <a:t>, </a:t>
            </a:r>
            <a:r>
              <a:rPr lang="en-US" sz="1100" dirty="0" err="1"/>
              <a:t>distError</a:t>
            </a:r>
            <a:r>
              <a:rPr lang="en-US" sz="1100" dirty="0"/>
              <a:t>, </a:t>
            </a:r>
            <a:r>
              <a:rPr lang="en-US" sz="1100" dirty="0" err="1"/>
              <a:t>panError_prev</a:t>
            </a:r>
            <a:r>
              <a:rPr lang="en-US" sz="1100" dirty="0"/>
              <a:t>, </a:t>
            </a:r>
            <a:r>
              <a:rPr lang="en-US" sz="1100" dirty="0" err="1"/>
              <a:t>distError_prev</a:t>
            </a:r>
            <a:r>
              <a:rPr lang="en-US" sz="1100" dirty="0"/>
              <a:t>, </a:t>
            </a:r>
            <a:r>
              <a:rPr lang="en-US" sz="1100" dirty="0" smtClean="0"/>
              <a:t>  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</a:t>
            </a:r>
            <a:r>
              <a:rPr lang="en-US" sz="1100" dirty="0" err="1" smtClean="0"/>
              <a:t>turnError_prev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1EB361"/>
                </a:solidFill>
              </a:rPr>
              <a:t> </a:t>
            </a:r>
            <a:r>
              <a:rPr lang="en-US" sz="1100" dirty="0" smtClean="0">
                <a:solidFill>
                  <a:srgbClr val="1EB361"/>
                </a:solidFill>
              </a:rPr>
              <a:t> #</a:t>
            </a:r>
            <a:r>
              <a:rPr lang="en-US" sz="1100" dirty="0">
                <a:solidFill>
                  <a:srgbClr val="1EB361"/>
                </a:solidFill>
              </a:rPr>
              <a:t>Jin created global variables below</a:t>
            </a:r>
          </a:p>
          <a:p>
            <a:r>
              <a:rPr lang="en-US" sz="1100" dirty="0">
                <a:solidFill>
                  <a:srgbClr val="1EB361"/>
                </a:solidFill>
              </a:rPr>
              <a:t>   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global</a:t>
            </a:r>
            <a:r>
              <a:rPr lang="en-US" sz="1100" dirty="0">
                <a:solidFill>
                  <a:srgbClr val="1EB361"/>
                </a:solidFill>
              </a:rPr>
              <a:t> </a:t>
            </a:r>
            <a:r>
              <a:rPr lang="en-US" sz="1100" dirty="0"/>
              <a:t>Line1MinYPos, Line1MaxWidth, Line1MaxHeight, Line2MinYpos, paneErrorThreshold1, </a:t>
            </a:r>
            <a:r>
              <a:rPr lang="en-US" sz="1100" dirty="0" err="1" smtClean="0"/>
              <a:t>lastLoopTime</a:t>
            </a:r>
            <a:r>
              <a:rPr lang="en-US" sz="1100" dirty="0" smtClean="0"/>
              <a:t>, </a:t>
            </a:r>
            <a:r>
              <a:rPr lang="en-US" sz="1100" dirty="0" err="1" smtClean="0"/>
              <a:t>diffDrive</a:t>
            </a:r>
            <a:r>
              <a:rPr lang="en-US" sz="1100" dirty="0" smtClean="0"/>
              <a:t>, 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   </a:t>
            </a:r>
            <a:r>
              <a:rPr lang="en-US" sz="1100" dirty="0" err="1"/>
              <a:t>currentTime</a:t>
            </a:r>
            <a:r>
              <a:rPr lang="en-US" sz="1100" dirty="0"/>
              <a:t> = </a:t>
            </a:r>
            <a:r>
              <a:rPr lang="en-US" sz="1100" dirty="0" err="1"/>
              <a:t>datetime.now</a:t>
            </a:r>
            <a:r>
              <a:rPr lang="en-US" sz="1100" dirty="0"/>
              <a:t>()</a:t>
            </a:r>
          </a:p>
          <a:p>
            <a:r>
              <a:rPr lang="en-US" sz="1100" dirty="0"/>
              <a:t>    </a:t>
            </a:r>
            <a:r>
              <a:rPr lang="en-US" sz="1100" dirty="0">
                <a:solidFill>
                  <a:srgbClr val="00B050"/>
                </a:solidFill>
              </a:rPr>
              <a:t># If no new blocks, don't do anything</a:t>
            </a:r>
          </a:p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1"/>
                </a:solidFill>
              </a:rPr>
              <a:t>while not </a:t>
            </a:r>
            <a:r>
              <a:rPr lang="en-US" sz="1100" dirty="0" err="1"/>
              <a:t>pixy.pixy_blocks_are_new</a:t>
            </a:r>
            <a:r>
              <a:rPr lang="en-US" sz="1100" dirty="0"/>
              <a:t>() and </a:t>
            </a:r>
            <a:r>
              <a:rPr lang="en-US" sz="1100" dirty="0" err="1"/>
              <a:t>run_flag</a:t>
            </a:r>
            <a:r>
              <a:rPr lang="en-US" sz="1100" dirty="0"/>
              <a:t>: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1"/>
                </a:solidFill>
              </a:rPr>
              <a:t>pass</a:t>
            </a:r>
          </a:p>
          <a:p>
            <a:r>
              <a:rPr lang="en-US" sz="1100" dirty="0"/>
              <a:t>    count = </a:t>
            </a:r>
            <a:r>
              <a:rPr lang="en-US" sz="1100" dirty="0" err="1"/>
              <a:t>pixy.pixy_get_blocks</a:t>
            </a:r>
            <a:r>
              <a:rPr lang="en-US" sz="1100" dirty="0"/>
              <a:t>(BLOCK_BUFFER_SIZE, blocks)</a:t>
            </a:r>
          </a:p>
          <a:p>
            <a:r>
              <a:rPr lang="en-US" sz="1100" dirty="0"/>
              <a:t>    </a:t>
            </a:r>
            <a:r>
              <a:rPr lang="en-US" sz="1100" dirty="0">
                <a:solidFill>
                  <a:srgbClr val="00B050"/>
                </a:solidFill>
              </a:rPr>
              <a:t># If negative blocks, something went wrong</a:t>
            </a:r>
          </a:p>
          <a:p>
            <a:r>
              <a:rPr lang="en-US" sz="1100" dirty="0"/>
              <a:t>   </a:t>
            </a:r>
            <a:r>
              <a:rPr lang="en-US" sz="1100" dirty="0">
                <a:solidFill>
                  <a:schemeClr val="accent1"/>
                </a:solidFill>
              </a:rPr>
              <a:t> if </a:t>
            </a:r>
            <a:r>
              <a:rPr lang="en-US" sz="1100" dirty="0"/>
              <a:t>count &lt;</a:t>
            </a:r>
            <a:r>
              <a:rPr lang="en-US" sz="1100" dirty="0">
                <a:solidFill>
                  <a:srgbClr val="FF0000"/>
                </a:solidFill>
              </a:rPr>
              <a:t> 0</a:t>
            </a:r>
            <a:r>
              <a:rPr lang="en-US" sz="1100" dirty="0"/>
              <a:t>:</a:t>
            </a:r>
          </a:p>
          <a:p>
            <a:r>
              <a:rPr lang="en-US" sz="1100" dirty="0"/>
              <a:t>        </a:t>
            </a:r>
            <a:r>
              <a:rPr lang="en-US" sz="1100" dirty="0">
                <a:solidFill>
                  <a:schemeClr val="accent1"/>
                </a:solidFill>
              </a:rPr>
              <a:t>print</a:t>
            </a:r>
            <a:r>
              <a:rPr lang="en-US" sz="1100" dirty="0"/>
              <a:t> 'Error: </a:t>
            </a:r>
            <a:r>
              <a:rPr lang="en-US" sz="1100" dirty="0" err="1"/>
              <a:t>pixy_get_blocks</a:t>
            </a:r>
            <a:r>
              <a:rPr lang="en-US" sz="1100" dirty="0"/>
              <a:t>() [%d] ' % count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pixy.pixy_error</a:t>
            </a:r>
            <a:r>
              <a:rPr lang="en-US" sz="1100" dirty="0"/>
              <a:t>(count)</a:t>
            </a:r>
          </a:p>
          <a:p>
            <a:r>
              <a:rPr lang="en-US" sz="1100" dirty="0"/>
              <a:t>        #</a:t>
            </a:r>
            <a:r>
              <a:rPr lang="en-US" sz="1100" dirty="0" err="1"/>
              <a:t>sys.exit</a:t>
            </a:r>
            <a:r>
              <a:rPr lang="en-US" sz="1100" dirty="0"/>
              <a:t>(1)</a:t>
            </a:r>
          </a:p>
          <a:p>
            <a:r>
              <a:rPr lang="en-US" sz="1100" dirty="0">
                <a:solidFill>
                  <a:srgbClr val="00B050"/>
                </a:solidFill>
              </a:rPr>
              <a:t>    # if more than one block</a:t>
            </a:r>
          </a:p>
          <a:p>
            <a:r>
              <a:rPr lang="en-US" sz="1100" dirty="0">
                <a:solidFill>
                  <a:srgbClr val="00B050"/>
                </a:solidFill>
              </a:rPr>
              <a:t>    # Check which the largest block's signature and either do target chasing or</a:t>
            </a:r>
          </a:p>
          <a:p>
            <a:r>
              <a:rPr lang="en-US" sz="1100" dirty="0">
                <a:solidFill>
                  <a:srgbClr val="00B050"/>
                </a:solidFill>
              </a:rPr>
              <a:t>    # line following</a:t>
            </a:r>
          </a:p>
          <a:p>
            <a:r>
              <a:rPr lang="en-US" sz="1100" dirty="0"/>
              <a:t>    </a:t>
            </a:r>
            <a:r>
              <a:rPr lang="en-US" sz="1100" dirty="0">
                <a:solidFill>
                  <a:schemeClr val="accent1"/>
                </a:solidFill>
              </a:rPr>
              <a:t>if</a:t>
            </a:r>
            <a:r>
              <a:rPr lang="en-US" sz="1100" dirty="0"/>
              <a:t> count &gt; 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:               </a:t>
            </a:r>
            <a:r>
              <a:rPr lang="en-US" sz="1100" dirty="0">
                <a:solidFill>
                  <a:srgbClr val="00B050"/>
                </a:solidFill>
              </a:rPr>
              <a:t>#Teri: Jin's objective: simple code-trained only "green" color marker</a:t>
            </a:r>
          </a:p>
          <a:p>
            <a:r>
              <a:rPr lang="en-US" sz="1100" dirty="0"/>
              <a:t>   </a:t>
            </a:r>
            <a:r>
              <a:rPr lang="en-US" sz="1100" dirty="0" smtClean="0"/>
              <a:t>      </a:t>
            </a:r>
            <a:r>
              <a:rPr lang="en-US" sz="1100" dirty="0" err="1" smtClean="0"/>
              <a:t>lastTime</a:t>
            </a:r>
            <a:r>
              <a:rPr lang="en-US" sz="1100" dirty="0" smtClean="0"/>
              <a:t> </a:t>
            </a:r>
            <a:r>
              <a:rPr lang="en-US" sz="1100" dirty="0"/>
              <a:t>= </a:t>
            </a:r>
            <a:r>
              <a:rPr lang="en-US" sz="1100" dirty="0" err="1"/>
              <a:t>currentTime</a:t>
            </a:r>
            <a:endParaRPr lang="en-US" sz="1100" dirty="0"/>
          </a:p>
          <a:p>
            <a:r>
              <a:rPr lang="en-US" sz="1100" dirty="0"/>
              <a:t>        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00B050"/>
                </a:solidFill>
              </a:rPr>
              <a:t># </a:t>
            </a:r>
            <a:r>
              <a:rPr lang="en-US" sz="1100" dirty="0">
                <a:solidFill>
                  <a:srgbClr val="00B050"/>
                </a:solidFill>
              </a:rPr>
              <a:t>if Pixy sees a guideline, perform line following algorithm</a:t>
            </a:r>
          </a:p>
          <a:p>
            <a:r>
              <a:rPr lang="en-US" sz="1100" dirty="0"/>
              <a:t>       </a:t>
            </a:r>
            <a:r>
              <a:rPr lang="en-US" sz="1100" dirty="0" smtClean="0"/>
              <a:t>  findBlock1 </a:t>
            </a:r>
            <a:r>
              <a:rPr lang="en-US" sz="1100" dirty="0"/>
              <a:t>= 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          </a:t>
            </a:r>
            <a:r>
              <a:rPr lang="en-US" sz="1100" dirty="0">
                <a:solidFill>
                  <a:srgbClr val="1EB361"/>
                </a:solidFill>
              </a:rPr>
              <a:t>#Teri: Jin created </a:t>
            </a:r>
            <a:r>
              <a:rPr lang="en-US" sz="1100" dirty="0" err="1">
                <a:solidFill>
                  <a:srgbClr val="1EB361"/>
                </a:solidFill>
              </a:rPr>
              <a:t>boolean</a:t>
            </a:r>
            <a:r>
              <a:rPr lang="en-US" sz="1100" dirty="0">
                <a:solidFill>
                  <a:srgbClr val="1EB361"/>
                </a:solidFill>
              </a:rPr>
              <a:t> variable to find biggest green line block</a:t>
            </a:r>
          </a:p>
          <a:p>
            <a:r>
              <a:rPr lang="en-US" sz="1100" dirty="0"/>
              <a:t>        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chemeClr val="accent1"/>
                </a:solidFill>
              </a:rPr>
              <a:t>for</a:t>
            </a:r>
            <a:r>
              <a:rPr lang="en-US" sz="1100" dirty="0" smtClean="0"/>
              <a:t> </a:t>
            </a:r>
            <a:r>
              <a:rPr lang="en-US" sz="1100" dirty="0"/>
              <a:t>index </a:t>
            </a:r>
            <a:r>
              <a:rPr lang="en-US" sz="1100" dirty="0">
                <a:solidFill>
                  <a:schemeClr val="accent1"/>
                </a:solidFill>
              </a:rPr>
              <a:t>in </a:t>
            </a:r>
            <a:r>
              <a:rPr lang="en-US" sz="1100" dirty="0"/>
              <a:t>range(</a:t>
            </a:r>
            <a:r>
              <a:rPr lang="en-US" sz="1100" dirty="0">
                <a:solidFill>
                  <a:srgbClr val="FF0000"/>
                </a:solidFill>
              </a:rPr>
              <a:t>0</a:t>
            </a:r>
            <a:r>
              <a:rPr lang="en-US" sz="1100" dirty="0"/>
              <a:t>, count):   </a:t>
            </a:r>
            <a:r>
              <a:rPr lang="en-US" sz="1100" dirty="0">
                <a:solidFill>
                  <a:srgbClr val="1EB361"/>
                </a:solidFill>
              </a:rPr>
              <a:t>#Teri: use to find desired signature and remove</a:t>
            </a:r>
          </a:p>
          <a:p>
            <a:r>
              <a:rPr lang="en-US" sz="1100" dirty="0" smtClean="0"/>
              <a:t>	</a:t>
            </a:r>
            <a:r>
              <a:rPr lang="en-US" sz="1100" dirty="0" smtClean="0">
                <a:solidFill>
                  <a:schemeClr val="accent1"/>
                </a:solidFill>
              </a:rPr>
              <a:t>if</a:t>
            </a:r>
            <a:r>
              <a:rPr lang="en-US" sz="1100" dirty="0" smtClean="0"/>
              <a:t> </a:t>
            </a:r>
            <a:r>
              <a:rPr lang="en-US" sz="1100" dirty="0"/>
              <a:t>blocks[index].y&gt;Line1MinYPos </a:t>
            </a:r>
            <a:r>
              <a:rPr lang="en-US" sz="1100" dirty="0">
                <a:solidFill>
                  <a:schemeClr val="accent1"/>
                </a:solidFill>
              </a:rPr>
              <a:t>and</a:t>
            </a:r>
            <a:r>
              <a:rPr lang="en-US" sz="1100" dirty="0"/>
              <a:t> blocks[index].height&lt;Line1MaxHeight </a:t>
            </a:r>
            <a:r>
              <a:rPr lang="en-US" sz="1100" dirty="0">
                <a:solidFill>
                  <a:schemeClr val="accent1"/>
                </a:solidFill>
              </a:rPr>
              <a:t>and</a:t>
            </a:r>
            <a:r>
              <a:rPr lang="en-US" sz="1100" dirty="0"/>
              <a:t> blocks[index].height&lt;blocks[index].width:</a:t>
            </a:r>
          </a:p>
          <a:p>
            <a:r>
              <a:rPr lang="sv-SE" sz="1100" dirty="0"/>
              <a:t>               </a:t>
            </a:r>
            <a:r>
              <a:rPr lang="sv-SE" sz="1100" dirty="0" smtClean="0"/>
              <a:t>	     block1 </a:t>
            </a:r>
            <a:r>
              <a:rPr lang="sv-SE" sz="1100" dirty="0"/>
              <a:t>= blocks[index]			</a:t>
            </a:r>
            <a:r>
              <a:rPr lang="en-US" sz="1100" dirty="0">
                <a:solidFill>
                  <a:srgbClr val="1EB361"/>
                </a:solidFill>
              </a:rPr>
              <a:t> #Teri--Jin: to get rid of green tall pylon get size of main signature </a:t>
            </a:r>
            <a:r>
              <a:rPr lang="en-US" sz="1100" dirty="0" smtClean="0">
                <a:solidFill>
                  <a:srgbClr val="1EB361"/>
                </a:solidFill>
              </a:rPr>
              <a:t>blocks</a:t>
            </a:r>
          </a:p>
          <a:p>
            <a:r>
              <a:rPr lang="en-US" sz="1100" dirty="0">
                <a:solidFill>
                  <a:srgbClr val="1EB361"/>
                </a:solidFill>
              </a:rPr>
              <a:t>	</a:t>
            </a:r>
            <a:r>
              <a:rPr lang="en-US" sz="1100" dirty="0" smtClean="0">
                <a:solidFill>
                  <a:srgbClr val="1EB361"/>
                </a:solidFill>
              </a:rPr>
              <a:t>     </a:t>
            </a:r>
            <a:r>
              <a:rPr lang="da-DK" sz="1100" dirty="0" smtClean="0"/>
              <a:t>findBlock1 = </a:t>
            </a:r>
            <a:r>
              <a:rPr lang="da-DK" sz="11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da-DK" sz="1100" dirty="0" smtClean="0"/>
              <a:t>                	     </a:t>
            </a:r>
            <a:r>
              <a:rPr lang="da-DK" sz="1100" dirty="0" smtClean="0">
                <a:solidFill>
                  <a:schemeClr val="accent1"/>
                </a:solidFill>
              </a:rPr>
              <a:t>break</a:t>
            </a:r>
            <a:endParaRPr lang="da-DK" sz="1100" dirty="0">
              <a:solidFill>
                <a:schemeClr val="accent1"/>
              </a:solidFill>
            </a:endParaRPr>
          </a:p>
          <a:p>
            <a:r>
              <a:rPr lang="da-DK" sz="1100" dirty="0"/>
              <a:t>    </a:t>
            </a:r>
          </a:p>
          <a:p>
            <a:r>
              <a:rPr lang="da-DK" sz="1100" dirty="0"/>
              <a:t>    </a:t>
            </a:r>
            <a:r>
              <a:rPr lang="da-DK" sz="1100" dirty="0" smtClean="0"/>
              <a:t>   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0347388" y="6528817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Teri: last update 20160620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6824" y="5913120"/>
            <a:ext cx="5842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194" y="55310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correct target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497" t="80127"/>
          <a:stretch/>
        </p:blipFill>
        <p:spPr>
          <a:xfrm>
            <a:off x="7191447" y="3155710"/>
            <a:ext cx="4535484" cy="198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regulation of </a:t>
            </a:r>
            <a:r>
              <a:rPr lang="en-US" dirty="0" err="1" smtClean="0"/>
              <a:t>diffDrive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</a:t>
            </a:r>
            <a:r>
              <a:rPr lang="en-US" dirty="0" err="1" smtClean="0"/>
              <a:t>diffGain</a:t>
            </a:r>
            <a:r>
              <a:rPr lang="en-US" dirty="0" smtClean="0"/>
              <a:t> with </a:t>
            </a:r>
            <a:r>
              <a:rPr lang="en-US" dirty="0" err="1" smtClean="0"/>
              <a:t>diffDrive</a:t>
            </a:r>
            <a:endParaRPr lang="en-US" dirty="0" smtClean="0"/>
          </a:p>
          <a:p>
            <a:pPr lvl="1"/>
            <a:r>
              <a:rPr lang="en-US" dirty="0" smtClean="0"/>
              <a:t>Relates </a:t>
            </a:r>
            <a:r>
              <a:rPr lang="en-US" dirty="0" err="1" smtClean="0"/>
              <a:t>diffDrive</a:t>
            </a:r>
            <a:r>
              <a:rPr lang="en-US" dirty="0" smtClean="0"/>
              <a:t> to </a:t>
            </a:r>
            <a:r>
              <a:rPr lang="en-US" dirty="0" err="1" smtClean="0"/>
              <a:t>panError</a:t>
            </a:r>
            <a:endParaRPr lang="en-US" dirty="0" smtClean="0"/>
          </a:p>
          <a:p>
            <a:pPr lvl="1"/>
            <a:r>
              <a:rPr lang="en-US" dirty="0" smtClean="0"/>
              <a:t>Dynamically regulates speed in turns</a:t>
            </a:r>
          </a:p>
          <a:p>
            <a:pPr lvl="1"/>
            <a:r>
              <a:rPr lang="en-US" dirty="0" smtClean="0"/>
              <a:t>Tuned with trial and error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4840" y="3262186"/>
            <a:ext cx="9232900" cy="3170099"/>
            <a:chOff x="893064" y="3445066"/>
            <a:chExt cx="9232900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1286764" y="3445066"/>
              <a:ext cx="883920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a-DK" sz="1000" dirty="0"/>
            </a:p>
            <a:p>
              <a:r>
                <a:rPr lang="da-DK" sz="1000" dirty="0"/>
                <a:t>    </a:t>
              </a:r>
              <a:r>
                <a:rPr lang="da-DK" sz="1000" dirty="0" err="1"/>
                <a:t>if</a:t>
              </a:r>
              <a:r>
                <a:rPr lang="da-DK" sz="1000" dirty="0"/>
                <a:t> findBlock1 == 1</a:t>
              </a:r>
              <a:r>
                <a:rPr lang="da-DK" sz="1000" dirty="0">
                  <a:solidFill>
                    <a:schemeClr val="accent4"/>
                  </a:solidFill>
                </a:rPr>
                <a:t>:     #Jin: </a:t>
              </a:r>
              <a:r>
                <a:rPr lang="da-DK" sz="1000" dirty="0" err="1">
                  <a:solidFill>
                    <a:schemeClr val="accent4"/>
                  </a:solidFill>
                </a:rPr>
                <a:t>succeed</a:t>
              </a:r>
              <a:r>
                <a:rPr lang="da-DK" sz="1000" dirty="0">
                  <a:solidFill>
                    <a:schemeClr val="accent4"/>
                  </a:solidFill>
                </a:rPr>
                <a:t> in </a:t>
              </a:r>
              <a:r>
                <a:rPr lang="da-DK" sz="1000" dirty="0" err="1">
                  <a:solidFill>
                    <a:schemeClr val="accent4"/>
                  </a:solidFill>
                </a:rPr>
                <a:t>finding</a:t>
              </a:r>
              <a:r>
                <a:rPr lang="da-DK" sz="1000" dirty="0">
                  <a:solidFill>
                    <a:schemeClr val="accent4"/>
                  </a:solidFill>
                </a:rPr>
                <a:t> </a:t>
              </a:r>
              <a:r>
                <a:rPr lang="da-DK" sz="1000" dirty="0" err="1">
                  <a:solidFill>
                    <a:schemeClr val="accent4"/>
                  </a:solidFill>
                </a:rPr>
                <a:t>target</a:t>
              </a:r>
              <a:r>
                <a:rPr lang="da-DK" sz="1000" dirty="0">
                  <a:solidFill>
                    <a:schemeClr val="accent4"/>
                  </a:solidFill>
                </a:rPr>
                <a:t> </a:t>
              </a:r>
              <a:r>
                <a:rPr lang="da-DK" sz="1000" dirty="0" err="1">
                  <a:solidFill>
                    <a:schemeClr val="accent4"/>
                  </a:solidFill>
                </a:rPr>
                <a:t>block</a:t>
              </a:r>
              <a:endParaRPr lang="da-DK" sz="1000" dirty="0">
                <a:solidFill>
                  <a:schemeClr val="accent4"/>
                </a:solidFill>
              </a:endParaRPr>
            </a:p>
            <a:p>
              <a:r>
                <a:rPr lang="da-DK" sz="1000" dirty="0"/>
                <a:t>        panError = </a:t>
              </a:r>
              <a:r>
                <a:rPr lang="da-DK" sz="1000" dirty="0" smtClean="0"/>
                <a:t>PIXY_X_CENTER - block1.x       </a:t>
              </a:r>
              <a:r>
                <a:rPr lang="da-DK" sz="1000" dirty="0">
                  <a:solidFill>
                    <a:srgbClr val="1EB361"/>
                  </a:solidFill>
                </a:rPr>
                <a:t>#Teri: deviation of object we want to follow with camera's ctr</a:t>
              </a:r>
              <a:r>
                <a:rPr lang="da-DK" sz="1000" dirty="0"/>
                <a:t>  </a:t>
              </a:r>
            </a:p>
            <a:p>
              <a:r>
                <a:rPr lang="en-US" sz="1000" dirty="0"/>
                <a:t>            throttle = 1.0     </a:t>
              </a:r>
              <a:r>
                <a:rPr lang="en-US" sz="1000" dirty="0">
                  <a:solidFill>
                    <a:srgbClr val="00B050"/>
                  </a:solidFill>
                </a:rPr>
                <a:t>#max power --Jin changed from 0.5 to 1.0</a:t>
              </a:r>
            </a:p>
            <a:p>
              <a:r>
                <a:rPr lang="en-US" sz="1000" dirty="0"/>
                <a:t>            </a:t>
              </a:r>
              <a:r>
                <a:rPr lang="en-US" sz="1000" dirty="0" err="1"/>
                <a:t>diffDrive</a:t>
              </a:r>
              <a:r>
                <a:rPr lang="en-US" sz="1000" dirty="0"/>
                <a:t> = abs(float(</a:t>
              </a:r>
              <a:r>
                <a:rPr lang="en-US" sz="1000" dirty="0" err="1"/>
                <a:t>panError</a:t>
              </a:r>
              <a:r>
                <a:rPr lang="en-US" sz="1000" dirty="0"/>
                <a:t>))/300+0.4</a:t>
              </a:r>
            </a:p>
            <a:p>
              <a:r>
                <a:rPr lang="en-US" sz="1000" dirty="0"/>
                <a:t>         </a:t>
              </a:r>
              <a:r>
                <a:rPr lang="en-US" sz="1000" dirty="0">
                  <a:solidFill>
                    <a:srgbClr val="1EB361"/>
                  </a:solidFill>
                </a:rPr>
                <a:t>   #Teri: </a:t>
              </a:r>
              <a:r>
                <a:rPr lang="en-US" sz="1000" dirty="0" err="1">
                  <a:solidFill>
                    <a:srgbClr val="1EB361"/>
                  </a:solidFill>
                </a:rPr>
                <a:t>diffDrive</a:t>
              </a:r>
              <a:r>
                <a:rPr lang="en-US" sz="1000" dirty="0">
                  <a:solidFill>
                    <a:srgbClr val="1EB361"/>
                  </a:solidFill>
                </a:rPr>
                <a:t> = power used to drive motor--Chen: by trial &amp; error found 0.4 is ideal, </a:t>
              </a:r>
              <a:r>
                <a:rPr lang="en-US" sz="1000" dirty="0" err="1">
                  <a:solidFill>
                    <a:srgbClr val="1EB361"/>
                  </a:solidFill>
                </a:rPr>
                <a:t>diffDrive</a:t>
              </a:r>
              <a:r>
                <a:rPr lang="en-US" sz="1000" dirty="0">
                  <a:solidFill>
                    <a:srgbClr val="1EB361"/>
                  </a:solidFill>
                </a:rPr>
                <a:t> = 0.5 if slow turn //  </a:t>
              </a:r>
              <a:r>
                <a:rPr lang="en-US" sz="1000" dirty="0" err="1">
                  <a:solidFill>
                    <a:srgbClr val="1EB361"/>
                  </a:solidFill>
                </a:rPr>
                <a:t>diffDrive</a:t>
              </a:r>
              <a:r>
                <a:rPr lang="en-US" sz="1000" dirty="0">
                  <a:solidFill>
                    <a:srgbClr val="1EB361"/>
                  </a:solidFill>
                </a:rPr>
                <a:t> = 0.8 if sharp turn</a:t>
              </a:r>
            </a:p>
            <a:p>
              <a:r>
                <a:rPr lang="en-US" sz="1000" dirty="0"/>
                <a:t>                       </a:t>
              </a:r>
            </a:p>
            <a:p>
              <a:r>
                <a:rPr lang="en-US" sz="1000" dirty="0"/>
                <a:t>            </a:t>
              </a:r>
              <a:r>
                <a:rPr lang="en-US" sz="1000" dirty="0" err="1"/>
                <a:t>panLoop.update</a:t>
              </a:r>
              <a:r>
                <a:rPr lang="en-US" sz="1000" dirty="0"/>
                <a:t>(</a:t>
              </a:r>
              <a:r>
                <a:rPr lang="en-US" sz="1000" dirty="0" err="1"/>
                <a:t>panError</a:t>
              </a:r>
              <a:r>
                <a:rPr lang="en-US" sz="1000" dirty="0" smtClean="0">
                  <a:solidFill>
                    <a:srgbClr val="1EB361"/>
                  </a:solidFill>
                </a:rPr>
                <a:t>)</a:t>
              </a:r>
            </a:p>
            <a:p>
              <a:endParaRPr lang="da-DK" sz="1000" dirty="0"/>
            </a:p>
            <a:p>
              <a:r>
                <a:rPr lang="da-DK" sz="1000" dirty="0"/>
                <a:t>  </a:t>
              </a:r>
              <a:r>
                <a:rPr lang="da-DK" sz="1000" dirty="0">
                  <a:solidFill>
                    <a:srgbClr val="1EB361"/>
                  </a:solidFill>
                </a:rPr>
                <a:t>  # Update </a:t>
              </a:r>
              <a:r>
                <a:rPr lang="da-DK" sz="1000" dirty="0" err="1">
                  <a:solidFill>
                    <a:srgbClr val="1EB361"/>
                  </a:solidFill>
                </a:rPr>
                <a:t>pixy's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pan</a:t>
              </a:r>
              <a:r>
                <a:rPr lang="da-DK" sz="1000" dirty="0">
                  <a:solidFill>
                    <a:srgbClr val="1EB361"/>
                  </a:solidFill>
                </a:rPr>
                <a:t> position</a:t>
              </a:r>
            </a:p>
            <a:p>
              <a:r>
                <a:rPr lang="da-DK" sz="1000" dirty="0"/>
                <a:t>    </a:t>
              </a:r>
              <a:r>
                <a:rPr lang="da-DK" sz="1000" dirty="0" err="1"/>
                <a:t>pixy.pixy_rcs_set_position</a:t>
              </a:r>
              <a:r>
                <a:rPr lang="da-DK" sz="1000" dirty="0"/>
                <a:t>(PIXY_RCS_PAN_CHANNEL, </a:t>
              </a:r>
              <a:r>
                <a:rPr lang="da-DK" sz="1000" dirty="0" err="1"/>
                <a:t>panLoop.m_pos</a:t>
              </a:r>
              <a:r>
                <a:rPr lang="da-DK" sz="1000" dirty="0"/>
                <a:t>)</a:t>
              </a:r>
            </a:p>
            <a:p>
              <a:endParaRPr lang="da-DK" sz="1000" dirty="0"/>
            </a:p>
            <a:p>
              <a:r>
                <a:rPr lang="da-DK" sz="1000" dirty="0"/>
                <a:t>    </a:t>
              </a:r>
              <a:r>
                <a:rPr lang="da-DK" sz="1000" dirty="0">
                  <a:solidFill>
                    <a:srgbClr val="1EB361"/>
                  </a:solidFill>
                </a:rPr>
                <a:t># </a:t>
              </a:r>
              <a:r>
                <a:rPr lang="da-DK" sz="1000" dirty="0" err="1">
                  <a:solidFill>
                    <a:srgbClr val="1EB361"/>
                  </a:solidFill>
                </a:rPr>
                <a:t>if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Pixy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sees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nothing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recognizable</a:t>
              </a:r>
              <a:r>
                <a:rPr lang="da-DK" sz="1000" dirty="0">
                  <a:solidFill>
                    <a:srgbClr val="1EB361"/>
                  </a:solidFill>
                </a:rPr>
                <a:t>, </a:t>
              </a:r>
              <a:r>
                <a:rPr lang="da-DK" sz="1000" dirty="0" err="1">
                  <a:solidFill>
                    <a:srgbClr val="1EB361"/>
                  </a:solidFill>
                </a:rPr>
                <a:t>don't</a:t>
              </a:r>
              <a:r>
                <a:rPr lang="da-DK" sz="1000" dirty="0">
                  <a:solidFill>
                    <a:srgbClr val="1EB361"/>
                  </a:solidFill>
                </a:rPr>
                <a:t> </a:t>
              </a:r>
              <a:r>
                <a:rPr lang="da-DK" sz="1000" dirty="0" err="1">
                  <a:solidFill>
                    <a:srgbClr val="1EB361"/>
                  </a:solidFill>
                </a:rPr>
                <a:t>move</a:t>
              </a:r>
              <a:r>
                <a:rPr lang="da-DK" sz="1000" dirty="0">
                  <a:solidFill>
                    <a:srgbClr val="1EB361"/>
                  </a:solidFill>
                </a:rPr>
                <a:t>.</a:t>
              </a:r>
            </a:p>
            <a:p>
              <a:r>
                <a:rPr lang="da-DK" sz="1000" dirty="0"/>
                <a:t>    </a:t>
              </a:r>
              <a:r>
                <a:rPr lang="da-DK" sz="1000" dirty="0" err="1"/>
                <a:t>time_difference</a:t>
              </a:r>
              <a:r>
                <a:rPr lang="da-DK" sz="1000" dirty="0"/>
                <a:t> = </a:t>
              </a:r>
              <a:r>
                <a:rPr lang="da-DK" sz="1000" dirty="0" err="1"/>
                <a:t>currentTime</a:t>
              </a:r>
              <a:r>
                <a:rPr lang="da-DK" sz="1000" dirty="0"/>
                <a:t> - </a:t>
              </a:r>
              <a:r>
                <a:rPr lang="da-DK" sz="1000" dirty="0" err="1"/>
                <a:t>lastTime</a:t>
              </a:r>
              <a:endParaRPr lang="da-DK" sz="1000" dirty="0"/>
            </a:p>
            <a:p>
              <a:endParaRPr lang="da-DK" sz="1000" dirty="0"/>
            </a:p>
            <a:p>
              <a:r>
                <a:rPr lang="da-DK" sz="1000" dirty="0"/>
                <a:t>    </a:t>
              </a:r>
              <a:r>
                <a:rPr lang="da-DK" sz="1000" dirty="0" err="1"/>
                <a:t>if</a:t>
              </a:r>
              <a:r>
                <a:rPr lang="da-DK" sz="1000" dirty="0"/>
                <a:t>  </a:t>
              </a:r>
              <a:r>
                <a:rPr lang="da-DK" sz="1000" dirty="0" err="1"/>
                <a:t>time_difference.total_seconds</a:t>
              </a:r>
              <a:r>
                <a:rPr lang="da-DK" sz="1000" dirty="0"/>
                <a:t>() &gt;= timeout:</a:t>
              </a:r>
            </a:p>
            <a:p>
              <a:r>
                <a:rPr lang="en-US" sz="1000" dirty="0"/>
                <a:t>        throttle = 0.0</a:t>
              </a:r>
            </a:p>
            <a:p>
              <a:r>
                <a:rPr lang="en-US" sz="1000" dirty="0"/>
                <a:t>        </a:t>
              </a:r>
              <a:r>
                <a:rPr lang="en-US" sz="1000" dirty="0" err="1"/>
                <a:t>diffDrive</a:t>
              </a:r>
              <a:r>
                <a:rPr lang="en-US" sz="1000" dirty="0"/>
                <a:t> = 1</a:t>
              </a:r>
            </a:p>
            <a:p>
              <a:endParaRPr lang="en-US" sz="1000" dirty="0"/>
            </a:p>
            <a:p>
              <a:endParaRPr lang="en-US" sz="10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893064" y="4211828"/>
              <a:ext cx="584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10474" y="38424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499788" y="6510529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Teri: last update 20160620</a:t>
            </a:r>
          </a:p>
        </p:txBody>
      </p:sp>
    </p:spTree>
    <p:extLst>
      <p:ext uri="{BB962C8B-B14F-4D97-AF65-F5344CB8AC3E}">
        <p14:creationId xmlns:p14="http://schemas.microsoft.com/office/powerpoint/2010/main" val="4192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Proportional-Derivative (PD)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444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Calculates error between desired </a:t>
            </a:r>
            <a:r>
              <a:rPr lang="en-US" dirty="0" err="1" smtClean="0"/>
              <a:t>setpoint</a:t>
            </a:r>
            <a:r>
              <a:rPr lang="en-US" dirty="0" smtClean="0"/>
              <a:t> and process variable and attempts to minimize error over time</a:t>
            </a:r>
          </a:p>
          <a:p>
            <a:pPr lvl="1"/>
            <a:r>
              <a:rPr lang="en-US" dirty="0" smtClean="0"/>
              <a:t>Initial code only implements P control for the motor</a:t>
            </a:r>
            <a:endParaRPr lang="en-US" dirty="0"/>
          </a:p>
          <a:p>
            <a:pPr lvl="2"/>
            <a:r>
              <a:rPr lang="en-US" dirty="0" smtClean="0"/>
              <a:t>Doesn’t sync with the camera which is PD controlled</a:t>
            </a:r>
          </a:p>
          <a:p>
            <a:pPr lvl="2"/>
            <a:r>
              <a:rPr lang="en-US" dirty="0" smtClean="0"/>
              <a:t>Leads to zigzags in turns asynchrony</a:t>
            </a:r>
          </a:p>
          <a:p>
            <a:pPr lvl="1"/>
            <a:r>
              <a:rPr lang="en-US" dirty="0" smtClean="0"/>
              <a:t>Added D control (for PD motor control)</a:t>
            </a:r>
          </a:p>
          <a:p>
            <a:pPr lvl="2"/>
            <a:r>
              <a:rPr lang="en-US" dirty="0" smtClean="0"/>
              <a:t>Speeds response time</a:t>
            </a:r>
          </a:p>
          <a:p>
            <a:pPr lvl="2"/>
            <a:r>
              <a:rPr lang="en-US" dirty="0" smtClean="0"/>
              <a:t>Increases synchrony between camera </a:t>
            </a:r>
            <a:r>
              <a:rPr lang="en-US" smtClean="0"/>
              <a:t>and motor</a:t>
            </a:r>
            <a:endParaRPr lang="en-US" dirty="0" smtClean="0"/>
          </a:p>
          <a:p>
            <a:pPr lvl="2"/>
            <a:r>
              <a:rPr lang="en-US" dirty="0" smtClean="0"/>
              <a:t>Allows smooth control through turns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74406" y="1518405"/>
            <a:ext cx="9238996" cy="2400657"/>
            <a:chOff x="1752600" y="2737930"/>
            <a:chExt cx="9238996" cy="2400657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752600" y="4559300"/>
              <a:ext cx="5842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70010" y="41899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52396" y="2737930"/>
              <a:ext cx="883920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  <a:p>
              <a:r>
                <a:rPr lang="en-US" sz="1000" dirty="0">
                  <a:solidFill>
                    <a:srgbClr val="1EB361"/>
                  </a:solidFill>
                </a:rPr>
                <a:t>#Jin added next 2 lines: for motor control b/c change p-control to PD control so need to calculate </a:t>
              </a:r>
              <a:r>
                <a:rPr lang="en-US" sz="1000" dirty="0" err="1">
                  <a:solidFill>
                    <a:srgbClr val="1EB361"/>
                  </a:solidFill>
                </a:rPr>
                <a:t>dt</a:t>
              </a:r>
              <a:endParaRPr lang="en-US" sz="1000" dirty="0">
                <a:solidFill>
                  <a:srgbClr val="1EB361"/>
                </a:solidFill>
              </a:endParaRPr>
            </a:p>
            <a:p>
              <a:r>
                <a:rPr lang="en-US" sz="1000" dirty="0"/>
                <a:t>    </a:t>
              </a:r>
              <a:r>
                <a:rPr lang="en-US" sz="1000" dirty="0" err="1"/>
                <a:t>time_difference</a:t>
              </a:r>
              <a:r>
                <a:rPr lang="en-US" sz="1000" dirty="0"/>
                <a:t> = </a:t>
              </a:r>
              <a:r>
                <a:rPr lang="en-US" sz="1000" dirty="0" err="1"/>
                <a:t>currentTime</a:t>
              </a:r>
              <a:r>
                <a:rPr lang="en-US" sz="1000" dirty="0"/>
                <a:t> - </a:t>
              </a:r>
              <a:r>
                <a:rPr lang="en-US" sz="1000" dirty="0" err="1"/>
                <a:t>lastLoopTime</a:t>
              </a:r>
              <a:endParaRPr lang="en-US" sz="1000" dirty="0"/>
            </a:p>
            <a:p>
              <a:r>
                <a:rPr lang="en-US" sz="1000" dirty="0"/>
                <a:t>    </a:t>
              </a:r>
              <a:r>
                <a:rPr lang="en-US" sz="1000" dirty="0" err="1"/>
                <a:t>dt</a:t>
              </a:r>
              <a:r>
                <a:rPr lang="en-US" sz="1000" dirty="0"/>
                <a:t> = </a:t>
              </a:r>
              <a:r>
                <a:rPr lang="en-US" sz="1000" dirty="0" err="1"/>
                <a:t>time_difference.total_seconds</a:t>
              </a:r>
              <a:r>
                <a:rPr lang="en-US" sz="1000" dirty="0"/>
                <a:t>()</a:t>
              </a:r>
            </a:p>
            <a:p>
              <a:endParaRPr lang="en-US" sz="1000" dirty="0"/>
            </a:p>
            <a:p>
              <a:r>
                <a:rPr lang="en-US" sz="1000" dirty="0"/>
                <a:t>    </a:t>
              </a:r>
              <a:r>
                <a:rPr lang="en-US" sz="1000" dirty="0">
                  <a:solidFill>
                    <a:srgbClr val="1EB361"/>
                  </a:solidFill>
                </a:rPr>
                <a:t># this is turning to left</a:t>
              </a:r>
            </a:p>
            <a:p>
              <a:r>
                <a:rPr lang="en-US" sz="1000" dirty="0"/>
                <a:t>   </a:t>
              </a:r>
              <a:r>
                <a:rPr lang="en-US" sz="1000" dirty="0">
                  <a:solidFill>
                    <a:schemeClr val="accent1"/>
                  </a:solidFill>
                </a:rPr>
                <a:t> if </a:t>
              </a:r>
              <a:r>
                <a:rPr lang="en-US" sz="1000" dirty="0" err="1"/>
                <a:t>panLoop.m_pos</a:t>
              </a:r>
              <a:r>
                <a:rPr lang="en-US" sz="1000" dirty="0"/>
                <a:t> &gt; PIXY_RCS_CENTER_POS:</a:t>
              </a:r>
            </a:p>
            <a:p>
              <a:r>
                <a:rPr lang="en-US" sz="1000" dirty="0"/>
                <a:t>        </a:t>
              </a:r>
              <a:r>
                <a:rPr lang="en-US" sz="1000" dirty="0">
                  <a:solidFill>
                    <a:srgbClr val="00B050"/>
                  </a:solidFill>
                </a:rPr>
                <a:t># should be still int32_t</a:t>
              </a:r>
            </a:p>
            <a:p>
              <a:r>
                <a:rPr lang="en-US" sz="1000" dirty="0"/>
                <a:t>        </a:t>
              </a:r>
              <a:r>
                <a:rPr lang="en-US" sz="1000" dirty="0" err="1"/>
                <a:t>turnError</a:t>
              </a:r>
              <a:r>
                <a:rPr lang="en-US" sz="1000" dirty="0"/>
                <a:t> = </a:t>
              </a:r>
              <a:r>
                <a:rPr lang="en-US" sz="1000" dirty="0" err="1"/>
                <a:t>panLoop.m_pos</a:t>
              </a:r>
              <a:r>
                <a:rPr lang="en-US" sz="1000" dirty="0"/>
                <a:t> - PIXY_RCS_CENTER_POS     </a:t>
              </a:r>
              <a:r>
                <a:rPr lang="en-US" sz="1000" dirty="0">
                  <a:solidFill>
                    <a:srgbClr val="1EB361"/>
                  </a:solidFill>
                </a:rPr>
                <a:t>#Teri: how much need to turn</a:t>
              </a:r>
            </a:p>
            <a:p>
              <a:endParaRPr lang="en-US" sz="1000" dirty="0"/>
            </a:p>
            <a:p>
              <a:r>
                <a:rPr lang="en-US" sz="1000" dirty="0"/>
                <a:t>       </a:t>
              </a:r>
              <a:r>
                <a:rPr lang="en-US" sz="1000" dirty="0">
                  <a:solidFill>
                    <a:srgbClr val="1EB361"/>
                  </a:solidFill>
                </a:rPr>
                <a:t> # &lt;0 is turning left; currently only p-control is implemented</a:t>
              </a:r>
            </a:p>
            <a:p>
              <a:r>
                <a:rPr lang="en-US" sz="1000" dirty="0"/>
                <a:t>        </a:t>
              </a:r>
              <a:r>
                <a:rPr lang="en-US" sz="1000" dirty="0" err="1"/>
                <a:t>ud</a:t>
              </a:r>
              <a:r>
                <a:rPr lang="en-US" sz="1000" dirty="0"/>
                <a:t> = </a:t>
              </a:r>
              <a:r>
                <a:rPr lang="en-US" sz="1000" dirty="0" err="1"/>
                <a:t>h_dgain</a:t>
              </a:r>
              <a:r>
                <a:rPr lang="en-US" sz="1000" dirty="0"/>
                <a:t> * float(</a:t>
              </a:r>
              <a:r>
                <a:rPr lang="en-US" sz="1000" dirty="0" err="1"/>
                <a:t>turnError</a:t>
              </a:r>
              <a:r>
                <a:rPr lang="en-US" sz="1000" dirty="0"/>
                <a:t> - </a:t>
              </a:r>
              <a:r>
                <a:rPr lang="en-US" sz="1000" dirty="0" err="1"/>
                <a:t>turnError_prev</a:t>
              </a:r>
              <a:r>
                <a:rPr lang="en-US" sz="1000" dirty="0"/>
                <a:t>)/</a:t>
              </a:r>
              <a:r>
                <a:rPr lang="en-US" sz="1000" dirty="0" err="1"/>
                <a:t>dt</a:t>
              </a:r>
              <a:r>
                <a:rPr lang="en-US" sz="1000" dirty="0"/>
                <a:t>         </a:t>
              </a:r>
              <a:r>
                <a:rPr lang="en-US" sz="1000" dirty="0">
                  <a:solidFill>
                    <a:srgbClr val="00B050"/>
                  </a:solidFill>
                </a:rPr>
                <a:t>#Jin added</a:t>
              </a:r>
            </a:p>
            <a:p>
              <a:r>
                <a:rPr lang="en-US" sz="1000" dirty="0"/>
                <a:t>        bias = - float(</a:t>
              </a:r>
              <a:r>
                <a:rPr lang="en-US" sz="1000" dirty="0" err="1"/>
                <a:t>turnError</a:t>
              </a:r>
              <a:r>
                <a:rPr lang="en-US" sz="1000" dirty="0"/>
                <a:t> + </a:t>
              </a:r>
              <a:r>
                <a:rPr lang="en-US" sz="1000" dirty="0" err="1"/>
                <a:t>ud</a:t>
              </a:r>
              <a:r>
                <a:rPr lang="en-US" sz="1000" dirty="0"/>
                <a:t>) / float(PIXY_RCS_CENTER_POS) * </a:t>
              </a:r>
              <a:r>
                <a:rPr lang="en-US" sz="1000" dirty="0" err="1"/>
                <a:t>h_pgain</a:t>
              </a:r>
              <a:r>
                <a:rPr lang="en-US" sz="1000" dirty="0"/>
                <a:t>       </a:t>
              </a:r>
              <a:r>
                <a:rPr lang="en-US" sz="1000" dirty="0">
                  <a:solidFill>
                    <a:srgbClr val="1EB361"/>
                  </a:solidFill>
                </a:rPr>
                <a:t>#Jin added </a:t>
              </a:r>
              <a:r>
                <a:rPr lang="en-US" sz="1000" dirty="0" err="1">
                  <a:solidFill>
                    <a:srgbClr val="1EB361"/>
                  </a:solidFill>
                </a:rPr>
                <a:t>ud</a:t>
              </a:r>
              <a:r>
                <a:rPr lang="en-US" sz="1000" dirty="0">
                  <a:solidFill>
                    <a:srgbClr val="1EB361"/>
                  </a:solidFill>
                </a:rPr>
                <a:t> to bias </a:t>
              </a:r>
              <a:r>
                <a:rPr lang="en-US" sz="1000" dirty="0" err="1" smtClean="0">
                  <a:solidFill>
                    <a:srgbClr val="1EB361"/>
                  </a:solidFill>
                </a:rPr>
                <a:t>eqn</a:t>
              </a:r>
              <a:endParaRPr lang="en-US" sz="1000" dirty="0" smtClean="0">
                <a:solidFill>
                  <a:srgbClr val="1EB361"/>
                </a:solidFill>
              </a:endParaRPr>
            </a:p>
            <a:p>
              <a:r>
                <a:rPr lang="en-US" sz="1000" dirty="0" smtClean="0">
                  <a:solidFill>
                    <a:srgbClr val="1EB361"/>
                  </a:solidFill>
                </a:rPr>
                <a:t>##D control is added to right turn but not shown to conserve space</a:t>
              </a:r>
              <a:endParaRPr lang="en-US" sz="1000" dirty="0">
                <a:solidFill>
                  <a:srgbClr val="1EB361"/>
                </a:solidFill>
              </a:endParaRPr>
            </a:p>
            <a:p>
              <a:endParaRPr lang="en-US" sz="1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499788" y="6510529"/>
            <a:ext cx="1582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Teri: last update 20160620</a:t>
            </a:r>
          </a:p>
        </p:txBody>
      </p:sp>
      <p:pic>
        <p:nvPicPr>
          <p:cNvPr id="1026" name="Picture 2" descr="equation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11" y="6065269"/>
            <a:ext cx="239077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0704" y="4001294"/>
            <a:ext cx="5370576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Constants:</a:t>
            </a:r>
          </a:p>
          <a:p>
            <a:r>
              <a:rPr lang="en-US" sz="1600" dirty="0" err="1" smtClean="0"/>
              <a:t>K</a:t>
            </a:r>
            <a:r>
              <a:rPr lang="en-US" sz="1600" baseline="-25000" dirty="0" err="1" smtClean="0"/>
              <a:t>p</a:t>
            </a:r>
            <a:r>
              <a:rPr lang="en-US" sz="1600" dirty="0" smtClean="0"/>
              <a:t> = </a:t>
            </a:r>
            <a:r>
              <a:rPr lang="en-US" sz="1600" dirty="0" err="1" smtClean="0"/>
              <a:t>h_pgain</a:t>
            </a:r>
            <a:endParaRPr lang="en-US" sz="1600" dirty="0" smtClean="0"/>
          </a:p>
          <a:p>
            <a:r>
              <a:rPr lang="en-US" sz="1600" dirty="0" err="1" smtClean="0"/>
              <a:t>K</a:t>
            </a:r>
            <a:r>
              <a:rPr lang="en-US" sz="1600" baseline="-25000" dirty="0" err="1" smtClean="0"/>
              <a:t>d</a:t>
            </a:r>
            <a:r>
              <a:rPr lang="en-US" sz="1600" dirty="0" smtClean="0"/>
              <a:t> = </a:t>
            </a:r>
            <a:r>
              <a:rPr lang="en-US" sz="1600" dirty="0" err="1" smtClean="0"/>
              <a:t>h_dgain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Calculating Derivative term (</a:t>
            </a:r>
            <a:r>
              <a:rPr lang="en-US" sz="1600" dirty="0" err="1" smtClean="0"/>
              <a:t>ud</a:t>
            </a:r>
            <a:r>
              <a:rPr lang="en-US" sz="1600" dirty="0" smtClean="0"/>
              <a:t>) = </a:t>
            </a:r>
            <a:r>
              <a:rPr lang="en-US" sz="1600" dirty="0" err="1" smtClean="0"/>
              <a:t>K</a:t>
            </a:r>
            <a:r>
              <a:rPr lang="en-US" sz="1600" baseline="-25000" dirty="0" err="1" smtClean="0"/>
              <a:t>d</a:t>
            </a:r>
            <a:r>
              <a:rPr lang="en-US" sz="1600" dirty="0" smtClean="0"/>
              <a:t>*</a:t>
            </a:r>
            <a:r>
              <a:rPr lang="el-GR" sz="1600" dirty="0" smtClean="0"/>
              <a:t>Δ</a:t>
            </a:r>
            <a:r>
              <a:rPr lang="en-US" sz="1600" dirty="0" err="1" smtClean="0"/>
              <a:t>turnError</a:t>
            </a:r>
            <a:r>
              <a:rPr lang="en-US" sz="1600" dirty="0" smtClean="0"/>
              <a:t>/</a:t>
            </a:r>
            <a:r>
              <a:rPr lang="el-GR" sz="1600" dirty="0" smtClean="0"/>
              <a:t>Δ</a:t>
            </a:r>
            <a:r>
              <a:rPr lang="en-US" sz="1600" dirty="0" smtClean="0"/>
              <a:t>time</a:t>
            </a:r>
          </a:p>
          <a:p>
            <a:endParaRPr lang="en-US" sz="1600" dirty="0"/>
          </a:p>
          <a:p>
            <a:r>
              <a:rPr lang="en-US" sz="1600" dirty="0" smtClean="0"/>
              <a:t>Bias (u) is the controller output (power to the motor) incorporated by adding </a:t>
            </a:r>
            <a:r>
              <a:rPr lang="en-US" sz="1600" dirty="0" err="1" smtClean="0"/>
              <a:t>ud</a:t>
            </a:r>
            <a:r>
              <a:rPr lang="en-US" sz="1600" dirty="0" smtClean="0"/>
              <a:t> to the equation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8253984" y="6114288"/>
            <a:ext cx="896112" cy="655832"/>
          </a:xfrm>
          <a:prstGeom prst="rect">
            <a:avLst/>
          </a:prstGeom>
          <a:solidFill>
            <a:schemeClr val="bg2">
              <a:lumMod val="25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38015" y="3943603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en-US" sz="1000" dirty="0" smtClean="0">
                <a:solidFill>
                  <a:srgbClr val="1EB361"/>
                </a:solidFill>
              </a:rPr>
              <a:t># body-turning p-gain (was 0.5)</a:t>
            </a:r>
          </a:p>
          <a:p>
            <a:r>
              <a:rPr lang="en-US" sz="1000" dirty="0" err="1"/>
              <a:t>h</a:t>
            </a:r>
            <a:r>
              <a:rPr lang="en-US" sz="1000" dirty="0" err="1" smtClean="0"/>
              <a:t>_pgain</a:t>
            </a:r>
            <a:r>
              <a:rPr lang="en-US" sz="1000" dirty="0" smtClean="0"/>
              <a:t> = </a:t>
            </a:r>
            <a:r>
              <a:rPr lang="en-US" sz="1000" dirty="0" smtClean="0">
                <a:solidFill>
                  <a:srgbClr val="FF0000"/>
                </a:solidFill>
              </a:rPr>
              <a:t>0.7</a:t>
            </a:r>
          </a:p>
          <a:p>
            <a:r>
              <a:rPr lang="en-US" sz="1000" dirty="0" smtClean="0">
                <a:solidFill>
                  <a:srgbClr val="1EB361"/>
                </a:solidFill>
              </a:rPr>
              <a:t># body turning d-gain (was 0)</a:t>
            </a:r>
          </a:p>
          <a:p>
            <a:r>
              <a:rPr lang="en-US" sz="1000" dirty="0" err="1" smtClean="0"/>
              <a:t>h_dgain</a:t>
            </a:r>
            <a:r>
              <a:rPr lang="en-US" sz="1000" dirty="0" smtClean="0"/>
              <a:t> = </a:t>
            </a:r>
            <a:r>
              <a:rPr lang="en-US" sz="1000" dirty="0" smtClean="0">
                <a:solidFill>
                  <a:srgbClr val="FF0000"/>
                </a:solidFill>
              </a:rPr>
              <a:t>0.2</a:t>
            </a:r>
            <a:endParaRPr lang="en-US" sz="1000" dirty="0">
              <a:solidFill>
                <a:srgbClr val="FF0000"/>
              </a:solidFill>
            </a:endParaRPr>
          </a:p>
          <a:p>
            <a:endParaRPr lang="en-US" sz="1000" dirty="0"/>
          </a:p>
        </p:txBody>
      </p:sp>
      <p:cxnSp>
        <p:nvCxnSpPr>
          <p:cNvPr id="16" name="Straight Arrow Connector 15"/>
          <p:cNvCxnSpPr>
            <a:endCxn id="1026" idx="1"/>
          </p:cNvCxnSpPr>
          <p:nvPr/>
        </p:nvCxnSpPr>
        <p:spPr>
          <a:xfrm flipV="1">
            <a:off x="7045693" y="6417695"/>
            <a:ext cx="370218" cy="9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49390" y="6325863"/>
            <a:ext cx="66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772888" y="6417694"/>
            <a:ext cx="352889" cy="4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79012" y="6176963"/>
            <a:ext cx="66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399</TotalTime>
  <Words>778</Words>
  <Application>Microsoft Office PowerPoint</Application>
  <PresentationFormat>Widescreen</PresentationFormat>
  <Paragraphs>125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Three Flies and a Guy</vt:lpstr>
      <vt:lpstr>Finding the correct target </vt:lpstr>
      <vt:lpstr>Finding the correct target </vt:lpstr>
      <vt:lpstr>Dynamic regulation of diffDrive</vt:lpstr>
      <vt:lpstr>Proportional-Derivative (PD) control</vt:lpstr>
    </vt:vector>
  </TitlesOfParts>
  <Company>HHMI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Flies and a Guy</dc:title>
  <dc:creator>Sterne PhD, Gabriella</dc:creator>
  <cp:lastModifiedBy>Sterne PhD, Gabriella</cp:lastModifiedBy>
  <cp:revision>23</cp:revision>
  <dcterms:created xsi:type="dcterms:W3CDTF">2016-06-21T14:22:52Z</dcterms:created>
  <dcterms:modified xsi:type="dcterms:W3CDTF">2016-06-21T22:47:41Z</dcterms:modified>
</cp:coreProperties>
</file>